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3"/>
  </p:notesMasterIdLst>
  <p:handoutMasterIdLst>
    <p:handoutMasterId r:id="rId14"/>
  </p:handoutMasterIdLst>
  <p:sldIdLst>
    <p:sldId id="262" r:id="rId2"/>
    <p:sldId id="345" r:id="rId3"/>
    <p:sldId id="349" r:id="rId4"/>
    <p:sldId id="350" r:id="rId5"/>
    <p:sldId id="355" r:id="rId6"/>
    <p:sldId id="351" r:id="rId7"/>
    <p:sldId id="352" r:id="rId8"/>
    <p:sldId id="356" r:id="rId9"/>
    <p:sldId id="344" r:id="rId10"/>
    <p:sldId id="348" r:id="rId11"/>
    <p:sldId id="346" r:id="rId12"/>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0" autoAdjust="0"/>
    <p:restoredTop sz="72124" autoAdjust="0"/>
  </p:normalViewPr>
  <p:slideViewPr>
    <p:cSldViewPr snapToGrid="0" snapToObjects="1">
      <p:cViewPr varScale="1">
        <p:scale>
          <a:sx n="108" d="100"/>
          <a:sy n="108" d="100"/>
        </p:scale>
        <p:origin x="1864" y="20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9/3/18</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9/3/18</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have 15 minutes for presenting your report + 5 minutes for the discussion.</a:t>
            </a:r>
            <a:r>
              <a:rPr lang="en-US" baseline="0" dirty="0" smtClean="0"/>
              <a:t> This means that the number of slides should be in the range of 12-20 (this large range is depending from the contents of the slides: photos, graphs are normally requiring less time than text and tables). </a:t>
            </a:r>
            <a:r>
              <a:rPr lang="en-US" dirty="0" smtClean="0"/>
              <a:t>Please make some tests of the length of your PP</a:t>
            </a:r>
            <a:r>
              <a:rPr lang="en-US" baseline="0" dirty="0" smtClean="0"/>
              <a:t> before the formal presentation to the PhD commission.</a:t>
            </a:r>
            <a:endParaRPr lang="en-US" dirty="0" smtClean="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Scheduled 3</a:t>
            </a:r>
            <a:r>
              <a:rPr lang="en-US" sz="1200" b="1" kern="1200" baseline="30000" dirty="0" smtClean="0">
                <a:solidFill>
                  <a:schemeClr val="tx1"/>
                </a:solidFill>
                <a:effectLst/>
                <a:latin typeface="+mn-lt"/>
                <a:ea typeface="+mn-ea"/>
                <a:cs typeface="+mn-cs"/>
              </a:rPr>
              <a:t>rd</a:t>
            </a:r>
            <a:r>
              <a:rPr lang="en-US" sz="1200" b="1" kern="1200" dirty="0" smtClean="0">
                <a:solidFill>
                  <a:schemeClr val="tx1"/>
                </a:solidFill>
                <a:effectLst/>
                <a:latin typeface="+mn-lt"/>
                <a:ea typeface="+mn-ea"/>
                <a:cs typeface="+mn-cs"/>
              </a:rPr>
              <a:t> year activities</a:t>
            </a:r>
            <a:r>
              <a:rPr lang="en-US" sz="1200" kern="1200" dirty="0" smtClean="0">
                <a:solidFill>
                  <a:schemeClr val="tx1"/>
                </a:solidFill>
                <a:effectLst/>
                <a:latin typeface="+mn-lt"/>
                <a:ea typeface="+mn-ea"/>
                <a:cs typeface="+mn-cs"/>
              </a:rPr>
              <a:t>: learning, networking and research activities planned for the 3</a:t>
            </a:r>
            <a:r>
              <a:rPr lang="en-US" sz="1200" kern="1200" baseline="30000" dirty="0" smtClean="0">
                <a:solidFill>
                  <a:schemeClr val="tx1"/>
                </a:solidFill>
                <a:effectLst/>
                <a:latin typeface="+mn-lt"/>
                <a:ea typeface="+mn-ea"/>
                <a:cs typeface="+mn-cs"/>
              </a:rPr>
              <a:t>rd</a:t>
            </a:r>
            <a:r>
              <a:rPr lang="en-US" sz="1200" kern="1200" dirty="0" smtClean="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a:t>
            </a:r>
            <a:r>
              <a:rPr lang="en-US" sz="1200" kern="1200" dirty="0" err="1" smtClean="0">
                <a:solidFill>
                  <a:schemeClr val="tx1"/>
                </a:solidFill>
                <a:effectLst/>
                <a:latin typeface="+mn-lt"/>
                <a:ea typeface="+mn-ea"/>
                <a:cs typeface="+mn-cs"/>
              </a:rPr>
              <a:t>etc</a:t>
            </a:r>
            <a:r>
              <a:rPr lang="it-IT" sz="1200" kern="1200" dirty="0" smtClean="0">
                <a:solidFill>
                  <a:schemeClr val="tx1"/>
                </a:solidFill>
                <a:effectLst/>
                <a:latin typeface="+mn-lt"/>
                <a:ea typeface="+mn-ea"/>
                <a:cs typeface="+mn-cs"/>
              </a:rPr>
              <a:t>.</a:t>
            </a:r>
          </a:p>
          <a:p>
            <a:endParaRPr lang="es-MX" baseline="0" dirty="0" smtClean="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Research outcomes</a:t>
            </a:r>
            <a:r>
              <a:rPr lang="en-US" sz="1200" kern="1200" dirty="0" smtClean="0">
                <a:solidFill>
                  <a:schemeClr val="tx1"/>
                </a:solidFill>
                <a:effectLst/>
                <a:latin typeface="+mn-lt"/>
                <a:ea typeface="+mn-ea"/>
                <a:cs typeface="+mn-cs"/>
              </a:rPr>
              <a:t>: scientific papers and/or memories submitted for publication, accepted or published; oral presentations; posters, etc.</a:t>
            </a:r>
            <a:r>
              <a:rPr lang="en-US" sz="1200" b="1"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Give evidence to the </a:t>
            </a:r>
            <a:r>
              <a:rPr lang="en-US" sz="1200" b="0" kern="1200" dirty="0" smtClean="0">
                <a:solidFill>
                  <a:schemeClr val="tx1"/>
                </a:solidFill>
                <a:effectLst/>
                <a:latin typeface="+mn-lt"/>
                <a:ea typeface="+mn-ea"/>
                <a:cs typeface="+mn-cs"/>
              </a:rPr>
              <a:t>publication </a:t>
            </a:r>
            <a:r>
              <a:rPr lang="en-US" sz="1200" b="0" kern="1200" dirty="0" smtClean="0">
                <a:solidFill>
                  <a:schemeClr val="tx1"/>
                </a:solidFill>
                <a:effectLst/>
                <a:latin typeface="+mn-lt"/>
                <a:ea typeface="+mn-ea"/>
                <a:cs typeface="+mn-cs"/>
              </a:rPr>
              <a:t>on peer review journals with IF.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endParaRPr lang="es-MX" baseline="0" dirty="0" smtClean="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85%</a:t>
            </a:r>
            <a:r>
              <a:rPr lang="en-US" sz="1200" kern="1200" baseline="0" dirty="0" smtClean="0">
                <a:solidFill>
                  <a:schemeClr val="tx1"/>
                </a:solidFill>
                <a:effectLst/>
                <a:latin typeface="+mn-lt"/>
                <a:ea typeface="+mn-ea"/>
                <a:cs typeface="+mn-cs"/>
              </a:rPr>
              <a:t> of your time should be spent in presenting the research activities, with a </a:t>
            </a:r>
            <a:r>
              <a:rPr lang="en-US" sz="1200" b="1" kern="1200" baseline="0" dirty="0" smtClean="0">
                <a:solidFill>
                  <a:schemeClr val="tx1"/>
                </a:solidFill>
                <a:effectLst/>
                <a:latin typeface="+mn-lt"/>
                <a:ea typeface="+mn-ea"/>
                <a:cs typeface="+mn-cs"/>
              </a:rPr>
              <a:t>focus on the research methodology</a:t>
            </a:r>
            <a:r>
              <a:rPr lang="en-US" sz="1200" kern="1200" baseline="0" dirty="0" smtClean="0">
                <a:solidFill>
                  <a:schemeClr val="tx1"/>
                </a:solidFill>
                <a:effectLst/>
                <a:latin typeface="+mn-lt"/>
                <a:ea typeface="+mn-ea"/>
                <a:cs typeface="+mn-cs"/>
              </a:rPr>
              <a:t>, considering that background, state of knowledge and research objectives have been already presented in the 1</a:t>
            </a:r>
            <a:r>
              <a:rPr lang="en-US" sz="1200" kern="1200" baseline="30000" dirty="0" smtClean="0">
                <a:solidFill>
                  <a:schemeClr val="tx1"/>
                </a:solidFill>
                <a:effectLst/>
                <a:latin typeface="+mn-lt"/>
                <a:ea typeface="+mn-ea"/>
                <a:cs typeface="+mn-cs"/>
              </a:rPr>
              <a:t>st</a:t>
            </a:r>
            <a:r>
              <a:rPr lang="en-US" sz="1200" kern="1200" baseline="0" dirty="0" smtClean="0">
                <a:solidFill>
                  <a:schemeClr val="tx1"/>
                </a:solidFill>
                <a:effectLst/>
                <a:latin typeface="+mn-lt"/>
                <a:ea typeface="+mn-ea"/>
                <a:cs typeface="+mn-cs"/>
              </a:rPr>
              <a:t> year of the program. </a:t>
            </a:r>
            <a:endParaRPr lang="en-US" sz="1200" kern="1200" baseline="0" dirty="0" smtClean="0">
              <a:solidFill>
                <a:schemeClr val="tx1"/>
              </a:solidFill>
              <a:effectLst/>
              <a:latin typeface="+mn-lt"/>
              <a:ea typeface="+mn-ea"/>
              <a:cs typeface="+mn-cs"/>
            </a:endParaRPr>
          </a:p>
          <a:p>
            <a:r>
              <a:rPr lang="en-US" sz="1200" b="1" u="sng" kern="1200" baseline="0" dirty="0" smtClean="0">
                <a:solidFill>
                  <a:schemeClr val="tx1"/>
                </a:solidFill>
                <a:effectLst/>
                <a:latin typeface="+mn-lt"/>
                <a:ea typeface="+mn-ea"/>
                <a:cs typeface="+mn-cs"/>
              </a:rPr>
              <a:t>Important note</a:t>
            </a:r>
            <a:r>
              <a:rPr lang="en-US" sz="1200" kern="1200" baseline="0" dirty="0" smtClean="0">
                <a:solidFill>
                  <a:schemeClr val="tx1"/>
                </a:solidFill>
                <a:effectLst/>
                <a:latin typeface="+mn-lt"/>
                <a:ea typeface="+mn-ea"/>
                <a:cs typeface="+mn-cs"/>
              </a:rPr>
              <a:t>: the Research questions and objectives could be put (as in the written Report) after the Background and justification. However, in the oral presentation, for the audience is very useful to have immediately an idea of the research aims of the candidate in order to assess if the background and justification are properly organized.</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18339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Planned</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research methodology:</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materials and methods to be applied, </a:t>
            </a:r>
            <a:r>
              <a:rPr lang="en-US" sz="1200" kern="1200" dirty="0" smtClean="0">
                <a:solidFill>
                  <a:schemeClr val="tx1"/>
                </a:solidFill>
                <a:effectLst/>
                <a:latin typeface="+mn-lt"/>
                <a:ea typeface="+mn-ea"/>
                <a:cs typeface="+mn-cs"/>
              </a:rPr>
              <a:t>criteria </a:t>
            </a:r>
            <a:r>
              <a:rPr lang="en-US" sz="1200" kern="1200" dirty="0" smtClean="0">
                <a:solidFill>
                  <a:schemeClr val="tx1"/>
                </a:solidFill>
                <a:effectLst/>
                <a:latin typeface="+mn-lt"/>
                <a:ea typeface="+mn-ea"/>
                <a:cs typeface="+mn-cs"/>
              </a:rPr>
              <a:t>of selection and/or selected </a:t>
            </a:r>
            <a:r>
              <a:rPr lang="en-US" sz="1200" kern="1200" dirty="0" smtClean="0">
                <a:solidFill>
                  <a:schemeClr val="tx1"/>
                </a:solidFill>
                <a:effectLst/>
                <a:latin typeface="+mn-lt"/>
                <a:ea typeface="+mn-ea"/>
                <a:cs typeface="+mn-cs"/>
              </a:rPr>
              <a:t>sites,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experimental areas or equivalent unit of the analysis, </a:t>
            </a:r>
            <a:r>
              <a:rPr lang="en-US" sz="1200" kern="1200" dirty="0" smtClean="0">
                <a:solidFill>
                  <a:schemeClr val="tx1"/>
                </a:solidFill>
                <a:effectLst/>
                <a:latin typeface="+mn-lt"/>
                <a:ea typeface="+mn-ea"/>
                <a:cs typeface="+mn-cs"/>
              </a:rPr>
              <a:t>scheduled field and/or laboratory activities, possible collaborations with other organizations, etc</a:t>
            </a:r>
            <a:r>
              <a:rPr lang="en-US"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the most relevant component of the presentation. Give to this part the appropriate role.</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176741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smtClean="0">
                <a:solidFill>
                  <a:schemeClr val="tx1"/>
                </a:solidFill>
                <a:effectLst/>
                <a:latin typeface="+mn-lt"/>
                <a:ea typeface="+mn-ea"/>
                <a:cs typeface="+mn-cs"/>
              </a:rPr>
              <a:t>Learning and networking activities</a:t>
            </a:r>
            <a:r>
              <a:rPr lang="en-US" sz="1200" kern="1200" dirty="0" smtClean="0">
                <a:solidFill>
                  <a:schemeClr val="tx1"/>
                </a:solidFill>
                <a:effectLst/>
                <a:latin typeface="+mn-lt"/>
                <a:ea typeface="+mn-ea"/>
                <a:cs typeface="+mn-cs"/>
              </a:rPr>
              <a:t> </a:t>
            </a:r>
          </a:p>
          <a:p>
            <a:pPr marL="171450" indent="-171450">
              <a:buFontTx/>
              <a:buChar char="-"/>
            </a:pPr>
            <a:r>
              <a:rPr lang="en-US" sz="1200" kern="1200" dirty="0" smtClean="0">
                <a:solidFill>
                  <a:schemeClr val="tx1"/>
                </a:solidFill>
                <a:effectLst/>
                <a:latin typeface="+mn-lt"/>
                <a:ea typeface="+mn-ea"/>
                <a:cs typeface="+mn-cs"/>
              </a:rPr>
              <a:t>Courses of the Program</a:t>
            </a:r>
            <a:endParaRPr lang="it-IT"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Other learning activities</a:t>
            </a:r>
            <a:endParaRPr lang="it-IT"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Participation to national or international conferences, seminars, workshops; stages, short term scientific missions and contacted organizations and persons</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86450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contenut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smtClean="0"/>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03/09/18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03/09/18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03/09/18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03/09/18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smtClean="0">
                <a:solidFill>
                  <a:srgbClr val="C00000"/>
                </a:solidFill>
                <a:cs typeface="Aharoni" pitchFamily="2" charset="-79"/>
              </a:rPr>
              <a:t>Results of the 2</a:t>
            </a:r>
            <a:r>
              <a:rPr lang="en-GB" sz="2700" baseline="30000" dirty="0" smtClean="0">
                <a:solidFill>
                  <a:srgbClr val="C00000"/>
                </a:solidFill>
                <a:cs typeface="Aharoni" pitchFamily="2" charset="-79"/>
              </a:rPr>
              <a:t>nd</a:t>
            </a:r>
            <a:r>
              <a:rPr lang="en-GB" sz="2700" dirty="0" smtClean="0">
                <a:solidFill>
                  <a:srgbClr val="C00000"/>
                </a:solidFill>
                <a:cs typeface="Aharoni" pitchFamily="2" charset="-79"/>
              </a:rPr>
              <a:t> year of the program</a:t>
            </a:r>
            <a:r>
              <a:rPr lang="en-GB" sz="3500" dirty="0" smtClean="0">
                <a:solidFill>
                  <a:srgbClr val="C00000"/>
                </a:solidFill>
                <a:cs typeface="Aharoni" pitchFamily="2" charset="-79"/>
              </a:rPr>
              <a:t/>
            </a:r>
            <a:br>
              <a:rPr lang="en-GB" sz="3500" dirty="0" smtClean="0">
                <a:solidFill>
                  <a:srgbClr val="C00000"/>
                </a:solidFill>
                <a:cs typeface="Aharoni" pitchFamily="2" charset="-79"/>
              </a:rPr>
            </a:br>
            <a:r>
              <a:rPr lang="en-GB" sz="3500" b="1" dirty="0" smtClean="0">
                <a:solidFill>
                  <a:srgbClr val="C00000"/>
                </a:solidFill>
                <a:cs typeface="Aharoni" pitchFamily="2" charset="-79"/>
              </a:rPr>
              <a:t>Title</a:t>
            </a:r>
            <a:endParaRPr lang="en-GB" sz="3500" b="1" dirty="0">
              <a:solidFill>
                <a:srgbClr val="C00000"/>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smtClean="0">
                <a:latin typeface="+mj-lt"/>
              </a:rPr>
              <a:t>LERH PhD Program -  X Cycle</a:t>
            </a:r>
          </a:p>
          <a:p>
            <a:pPr marL="0" indent="0">
              <a:buNone/>
            </a:pPr>
            <a:r>
              <a:rPr lang="en-GB" dirty="0" smtClean="0">
                <a:latin typeface="+mj-lt"/>
              </a:rPr>
              <a:t>University of Padua</a:t>
            </a:r>
          </a:p>
          <a:p>
            <a:pPr marL="0" indent="0">
              <a:buNone/>
            </a:pPr>
            <a:endParaRPr lang="en-GB" dirty="0" smtClean="0">
              <a:latin typeface="+mj-lt"/>
            </a:endParaRPr>
          </a:p>
          <a:p>
            <a:pPr marL="0" indent="0">
              <a:buNone/>
            </a:pPr>
            <a:r>
              <a:rPr lang="en-GB" dirty="0" err="1" smtClean="0">
                <a:latin typeface="+mj-lt"/>
              </a:rPr>
              <a:t>XX</a:t>
            </a:r>
            <a:r>
              <a:rPr lang="en-GB" baseline="30000" dirty="0" err="1" smtClean="0">
                <a:latin typeface="+mj-lt"/>
              </a:rPr>
              <a:t>th</a:t>
            </a:r>
            <a:r>
              <a:rPr lang="en-GB" dirty="0" smtClean="0">
                <a:latin typeface="+mj-lt"/>
              </a:rPr>
              <a:t> </a:t>
            </a:r>
            <a:r>
              <a:rPr lang="en-GB" dirty="0" smtClean="0">
                <a:latin typeface="+mj-lt"/>
              </a:rPr>
              <a:t>September 20</a:t>
            </a:r>
            <a:r>
              <a:rPr lang="en-GB" dirty="0" smtClean="0">
                <a:latin typeface="+mj-lt"/>
              </a:rPr>
              <a:t>..</a:t>
            </a:r>
            <a:endParaRPr lang="en-GB" dirty="0">
              <a:latin typeface="+mj-lt"/>
            </a:endParaRP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it-IT" sz="2000" dirty="0" err="1">
                <a:latin typeface="+mj-lt"/>
              </a:rPr>
              <a:t>PhD</a:t>
            </a:r>
            <a:r>
              <a:rPr lang="it-IT" sz="2000" dirty="0">
                <a:latin typeface="+mj-lt"/>
              </a:rPr>
              <a:t> </a:t>
            </a:r>
            <a:r>
              <a:rPr lang="it-IT" sz="2000" dirty="0" err="1">
                <a:latin typeface="+mj-lt"/>
              </a:rPr>
              <a:t>student</a:t>
            </a:r>
            <a:r>
              <a:rPr lang="it-IT" sz="2000" dirty="0">
                <a:latin typeface="+mj-lt"/>
              </a:rPr>
              <a:t>: </a:t>
            </a:r>
          </a:p>
          <a:p>
            <a:pPr algn="r"/>
            <a:r>
              <a:rPr lang="it-IT" sz="2000" dirty="0" smtClean="0">
                <a:latin typeface="+mj-lt"/>
              </a:rPr>
              <a:t>XXX</a:t>
            </a:r>
            <a:endParaRPr lang="it-IT" sz="2000" dirty="0">
              <a:latin typeface="+mj-lt"/>
            </a:endParaRPr>
          </a:p>
          <a:p>
            <a:pPr algn="r"/>
            <a:endParaRPr lang="it-IT" sz="2000" dirty="0">
              <a:latin typeface="+mj-lt"/>
            </a:endParaRPr>
          </a:p>
          <a:p>
            <a:pPr algn="r"/>
            <a:r>
              <a:rPr lang="it-IT" sz="2000" dirty="0">
                <a:latin typeface="+mj-lt"/>
              </a:rPr>
              <a:t>Supervisor:</a:t>
            </a:r>
          </a:p>
          <a:p>
            <a:pPr algn="r"/>
            <a:r>
              <a:rPr lang="it-IT" sz="2000" dirty="0" smtClean="0">
                <a:latin typeface="+mj-lt"/>
              </a:rPr>
              <a:t>XXX</a:t>
            </a:r>
            <a:endParaRPr lang="it-IT" sz="2000" dirty="0">
              <a:latin typeface="+mj-lt"/>
            </a:endParaRPr>
          </a:p>
          <a:p>
            <a:pPr algn="r"/>
            <a:endParaRPr lang="it-IT" sz="2000" b="1" dirty="0" smtClean="0">
              <a:latin typeface="+mj-lt"/>
            </a:endParaRPr>
          </a:p>
          <a:p>
            <a:pPr algn="r"/>
            <a:r>
              <a:rPr lang="it-IT" sz="2000" dirty="0" smtClean="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679921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solidFill>
                  <a:srgbClr val="AF171F"/>
                </a:solidFill>
              </a:rPr>
              <a:t>Activities scheduled in the 3</a:t>
            </a:r>
            <a:r>
              <a:rPr lang="en-GB" sz="3600" b="1" baseline="30000" dirty="0" smtClean="0">
                <a:solidFill>
                  <a:srgbClr val="AF171F"/>
                </a:solidFill>
              </a:rPr>
              <a:t>rd</a:t>
            </a:r>
            <a:r>
              <a:rPr lang="en-GB" sz="3600" b="1" dirty="0" smtClean="0">
                <a:solidFill>
                  <a:srgbClr val="AF171F"/>
                </a:solidFill>
              </a:rPr>
              <a:t> year </a:t>
            </a:r>
            <a:endParaRPr lang="en-GB" sz="3600" b="1" dirty="0">
              <a:solidFill>
                <a:srgbClr val="AF171F"/>
              </a:solidFill>
            </a:endParaRP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solidFill>
                  <a:srgbClr val="C00000"/>
                </a:solidFill>
                <a:cs typeface="Aharoni" pitchFamily="2" charset="-79"/>
              </a:rPr>
              <a:t>Publications</a:t>
            </a:r>
            <a:r>
              <a:rPr lang="en-GB" sz="3600" b="1" dirty="0" smtClean="0">
                <a:solidFill>
                  <a:srgbClr val="C00000"/>
                </a:solidFill>
                <a:cs typeface="Aharoni" pitchFamily="2" charset="-79"/>
              </a:rPr>
              <a:t>,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en-GB" sz="3500" b="1" dirty="0" smtClean="0">
                <a:solidFill>
                  <a:srgbClr val="C00000"/>
                </a:solidFill>
                <a:cs typeface="Aharoni" pitchFamily="2" charset="-79"/>
              </a:rPr>
              <a:t>Outline</a:t>
            </a:r>
            <a:endParaRPr lang="en-GB" sz="3500" b="1" dirty="0">
              <a:solidFill>
                <a:srgbClr val="C00000"/>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7500" lnSpcReduction="20000"/>
          </a:bodyPr>
          <a:lstStyle/>
          <a:p>
            <a:pPr marL="0" indent="0">
              <a:buNone/>
            </a:pPr>
            <a:r>
              <a:rPr lang="en-US" sz="4200" dirty="0" smtClean="0">
                <a:latin typeface="+mj-lt"/>
              </a:rPr>
              <a:t>Research activities</a:t>
            </a:r>
          </a:p>
          <a:p>
            <a:r>
              <a:rPr lang="en-US" dirty="0" smtClean="0">
                <a:latin typeface="+mj-lt"/>
              </a:rPr>
              <a:t>Research organization</a:t>
            </a:r>
          </a:p>
          <a:p>
            <a:pPr lvl="1"/>
            <a:r>
              <a:rPr lang="en-US" dirty="0" smtClean="0">
                <a:latin typeface="+mj-lt"/>
              </a:rPr>
              <a:t>Research </a:t>
            </a:r>
            <a:r>
              <a:rPr lang="en-US" dirty="0">
                <a:latin typeface="+mj-lt"/>
              </a:rPr>
              <a:t>questions and objectives </a:t>
            </a:r>
          </a:p>
          <a:p>
            <a:pPr lvl="1"/>
            <a:r>
              <a:rPr lang="en-US" dirty="0" smtClean="0">
                <a:latin typeface="+mj-lt"/>
              </a:rPr>
              <a:t>Background </a:t>
            </a:r>
            <a:r>
              <a:rPr lang="en-US" dirty="0">
                <a:latin typeface="+mj-lt"/>
              </a:rPr>
              <a:t>and justification </a:t>
            </a:r>
          </a:p>
          <a:p>
            <a:pPr lvl="1"/>
            <a:r>
              <a:rPr lang="en-US" dirty="0" smtClean="0">
                <a:latin typeface="+mj-lt"/>
              </a:rPr>
              <a:t>Research </a:t>
            </a:r>
            <a:r>
              <a:rPr lang="en-US" dirty="0" smtClean="0">
                <a:latin typeface="+mj-lt"/>
              </a:rPr>
              <a:t>methodology</a:t>
            </a:r>
          </a:p>
          <a:p>
            <a:r>
              <a:rPr lang="en-US" dirty="0" smtClean="0">
                <a:latin typeface="+mj-lt"/>
              </a:rPr>
              <a:t>Research </a:t>
            </a:r>
            <a:r>
              <a:rPr lang="en-US" dirty="0" smtClean="0">
                <a:latin typeface="+mj-lt"/>
              </a:rPr>
              <a:t>results</a:t>
            </a:r>
            <a:endParaRPr lang="en-US" i="1" dirty="0" smtClean="0">
              <a:solidFill>
                <a:srgbClr val="FF0000"/>
              </a:solidFill>
              <a:latin typeface="+mj-lt"/>
            </a:endParaRPr>
          </a:p>
          <a:p>
            <a:pPr marL="0" indent="0">
              <a:buNone/>
            </a:pPr>
            <a:endParaRPr lang="en-US" sz="4200" dirty="0" smtClean="0">
              <a:latin typeface="+mj-lt"/>
            </a:endParaRPr>
          </a:p>
          <a:p>
            <a:pPr marL="0" indent="0">
              <a:buNone/>
            </a:pPr>
            <a:r>
              <a:rPr lang="en-US" sz="4200" dirty="0" smtClean="0">
                <a:latin typeface="+mj-lt"/>
              </a:rPr>
              <a:t>Other activities</a:t>
            </a:r>
          </a:p>
          <a:p>
            <a:r>
              <a:rPr lang="en-US" dirty="0" smtClean="0">
                <a:latin typeface="+mj-lt"/>
              </a:rPr>
              <a:t>Learning </a:t>
            </a:r>
            <a:r>
              <a:rPr lang="en-US" dirty="0">
                <a:latin typeface="+mj-lt"/>
              </a:rPr>
              <a:t>and networking activities</a:t>
            </a:r>
          </a:p>
          <a:p>
            <a:r>
              <a:rPr lang="en-US" dirty="0" smtClean="0">
                <a:latin typeface="+mj-lt"/>
              </a:rPr>
              <a:t>Activities scheduled in the 3</a:t>
            </a:r>
            <a:r>
              <a:rPr lang="en-US" baseline="30000" dirty="0" smtClean="0">
                <a:latin typeface="+mj-lt"/>
              </a:rPr>
              <a:t>nd</a:t>
            </a:r>
            <a:r>
              <a:rPr lang="en-US" dirty="0" smtClean="0">
                <a:latin typeface="+mj-lt"/>
              </a:rPr>
              <a:t> </a:t>
            </a:r>
            <a:r>
              <a:rPr lang="en-US" dirty="0">
                <a:latin typeface="+mj-lt"/>
              </a:rPr>
              <a:t>year </a:t>
            </a:r>
            <a:endParaRPr lang="en-US" dirty="0" smtClean="0">
              <a:latin typeface="+mj-lt"/>
            </a:endParaRPr>
          </a:p>
          <a:p>
            <a:r>
              <a:rPr lang="en-GB" dirty="0" smtClean="0">
                <a:latin typeface="+mj-lt"/>
                <a:cs typeface="Aharoni" pitchFamily="2" charset="-79"/>
              </a:rPr>
              <a:t>Publications</a:t>
            </a:r>
            <a:r>
              <a:rPr lang="en-GB" dirty="0">
                <a:latin typeface="+mj-lt"/>
                <a:cs typeface="Aharoni" pitchFamily="2" charset="-79"/>
              </a:rPr>
              <a:t>,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800" b="1" smtClean="0">
                <a:solidFill>
                  <a:schemeClr val="bg1"/>
                </a:solidFill>
              </a:rPr>
              <a:t>Research activities</a:t>
            </a:r>
            <a:endParaRPr lang="it-IT" sz="4800" b="1" dirty="0">
              <a:solidFill>
                <a:schemeClr val="bg1"/>
              </a:solidFill>
            </a:endParaRPr>
          </a:p>
        </p:txBody>
      </p:sp>
    </p:spTree>
    <p:extLst>
      <p:ext uri="{BB962C8B-B14F-4D97-AF65-F5344CB8AC3E}">
        <p14:creationId xmlns:p14="http://schemas.microsoft.com/office/powerpoint/2010/main" val="1635585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smtClean="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45313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a:t>
            </a:r>
            <a:r>
              <a:rPr lang="en-US" sz="2800" b="1" dirty="0" smtClean="0">
                <a:solidFill>
                  <a:srgbClr val="AF171F"/>
                </a:solidFill>
              </a:rPr>
              <a:t>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a:t>
            </a:r>
            <a:r>
              <a:rPr lang="en-US" sz="3600" b="1" dirty="0" smtClean="0">
                <a:solidFill>
                  <a:srgbClr val="AF171F"/>
                </a:solidFill>
              </a:rPr>
              <a:t>esearch results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35637"/>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smtClean="0">
                <a:solidFill>
                  <a:schemeClr val="bg1"/>
                </a:solidFill>
              </a:rPr>
              <a:t>Other activities</a:t>
            </a:r>
            <a:endParaRPr lang="en-GB" sz="4800" b="1" dirty="0">
              <a:solidFill>
                <a:schemeClr val="bg1"/>
              </a:solidFill>
            </a:endParaRPr>
          </a:p>
        </p:txBody>
      </p:sp>
    </p:spTree>
    <p:extLst>
      <p:ext uri="{BB962C8B-B14F-4D97-AF65-F5344CB8AC3E}">
        <p14:creationId xmlns:p14="http://schemas.microsoft.com/office/powerpoint/2010/main" val="242874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rmAutofit/>
          </a:bodyPr>
          <a:lstStyle/>
          <a:p>
            <a:pPr algn="l"/>
            <a:r>
              <a:rPr lang="en-GB" sz="3600" b="1" dirty="0" smtClean="0">
                <a:solidFill>
                  <a:srgbClr val="AF171F"/>
                </a:solidFill>
                <a:cs typeface="Aharoni" pitchFamily="2" charset="-79"/>
              </a:rPr>
              <a:t>Learning &amp; networking activities</a:t>
            </a:r>
            <a:endParaRPr lang="en-GB" sz="3600" b="1" dirty="0">
              <a:solidFill>
                <a:srgbClr val="AF171F"/>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2378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9194</TotalTime>
  <Words>449</Words>
  <Application>Microsoft Macintosh PowerPoint</Application>
  <PresentationFormat>Presentazione su schermo (4:3)</PresentationFormat>
  <Paragraphs>56</Paragraphs>
  <Slides>11</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Aharoni</vt:lpstr>
      <vt:lpstr>Calibri</vt:lpstr>
      <vt:lpstr>Times New Roman</vt:lpstr>
      <vt:lpstr>Arial</vt:lpstr>
      <vt:lpstr>TESAF_DESTRA_ALTO</vt:lpstr>
      <vt:lpstr>Results of the 2nd year of the program Title</vt:lpstr>
      <vt:lpstr>Outline</vt:lpstr>
      <vt:lpstr>Presentazione di PowerPoint</vt:lpstr>
      <vt:lpstr>Research organization Research questions and objectives</vt:lpstr>
      <vt:lpstr>Research organization Background and justification </vt:lpstr>
      <vt:lpstr>Research organization Research methodology</vt:lpstr>
      <vt:lpstr>Research results</vt:lpstr>
      <vt:lpstr>Presentazione di PowerPoint</vt:lpstr>
      <vt:lpstr>Learning &amp; networking activities</vt:lpstr>
      <vt:lpstr>Presentazione di PowerPoint</vt:lpstr>
      <vt:lpstr>Presentazione di PowerPoint</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Davide Matteo Pettenella</cp:lastModifiedBy>
  <cp:revision>825</cp:revision>
  <cp:lastPrinted>2013-11-27T15:21:15Z</cp:lastPrinted>
  <dcterms:created xsi:type="dcterms:W3CDTF">2013-11-25T10:12:09Z</dcterms:created>
  <dcterms:modified xsi:type="dcterms:W3CDTF">2018-09-03T15:02:41Z</dcterms:modified>
</cp:coreProperties>
</file>